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63" r:id="rId3"/>
    <p:sldId id="257" r:id="rId4"/>
    <p:sldId id="258" r:id="rId5"/>
    <p:sldId id="290" r:id="rId6"/>
    <p:sldId id="262" r:id="rId7"/>
    <p:sldId id="259" r:id="rId8"/>
    <p:sldId id="260" r:id="rId9"/>
    <p:sldId id="265" r:id="rId10"/>
    <p:sldId id="261" r:id="rId11"/>
    <p:sldId id="266" r:id="rId12"/>
    <p:sldId id="268" r:id="rId13"/>
    <p:sldId id="272" r:id="rId14"/>
    <p:sldId id="276" r:id="rId15"/>
    <p:sldId id="267" r:id="rId16"/>
    <p:sldId id="269" r:id="rId17"/>
    <p:sldId id="277" r:id="rId18"/>
    <p:sldId id="278" r:id="rId19"/>
    <p:sldId id="279" r:id="rId20"/>
    <p:sldId id="285" r:id="rId21"/>
    <p:sldId id="284" r:id="rId22"/>
    <p:sldId id="280" r:id="rId23"/>
    <p:sldId id="281" r:id="rId24"/>
    <p:sldId id="282" r:id="rId25"/>
    <p:sldId id="283" r:id="rId26"/>
    <p:sldId id="289" r:id="rId27"/>
    <p:sldId id="286" r:id="rId28"/>
    <p:sldId id="274" r:id="rId29"/>
    <p:sldId id="275" r:id="rId30"/>
    <p:sldId id="271" r:id="rId31"/>
    <p:sldId id="288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96F52-096B-42EF-B472-B00C702DF3AC}" v="57" dt="2024-04-21T18:54:43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09" autoAdjust="0"/>
  </p:normalViewPr>
  <p:slideViewPr>
    <p:cSldViewPr snapToGrid="0">
      <p:cViewPr varScale="1">
        <p:scale>
          <a:sx n="100" d="100"/>
          <a:sy n="100" d="100"/>
        </p:scale>
        <p:origin x="216" y="72"/>
      </p:cViewPr>
      <p:guideLst/>
    </p:cSldViewPr>
  </p:slideViewPr>
  <p:outlineViewPr>
    <p:cViewPr>
      <p:scale>
        <a:sx n="33" d="100"/>
        <a:sy n="33" d="100"/>
      </p:scale>
      <p:origin x="0" y="-2245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8AD6-F771-4155-B7C5-B7CC226AE937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F7D02-D404-464B-9945-62B265E4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8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početni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prošireni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donjih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disajnih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puteva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organ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stvara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 je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njegova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građa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posebno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prilagođena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ovoj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funkciji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pruža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otvora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koji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nalazi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ispred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donjeg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sprata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ždrijela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početnog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dijela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dušnika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(trachea).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nalazi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središnjem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dijelu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prednjeg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dijela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vrata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nivou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vratnog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pršljena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ispod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podjezične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kosti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iznad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dušnika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ispred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ždrijela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između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lijevog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desnog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režnja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štitne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žlijezde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Prednja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jasno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ispupčena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posebno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muškaraca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Adamova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jabučica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što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predstavlja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jednu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sekundarnih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polnih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karakteristika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7D02-D404-464B-9945-62B265E40A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Zidovi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veoma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složene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građe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Njihovu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osnovu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čini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veliki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broj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hrskavica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cartilagines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laryngis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međusobno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spajaju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pomoću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pokretna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zgloba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pomoću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više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drugih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veza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mišića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7D02-D404-464B-9945-62B265E40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9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Unutrašnjost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duplje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obložena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sluznicom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respiratornog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tipa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(tunica mucosa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laryngis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uzdignuta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nabora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koji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pružaju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horizontalno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sagitalnoj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ravni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prednjeg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zadnjeg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Gornji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nabori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sluznice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nazivaju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tremne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lažne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glasne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žice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plicea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vestibulares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Donji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nabori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sluznice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nazivaju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prave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glasne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(plicae vocals).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Duplja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grkljana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cavitas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laryngis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uzdužnom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presjeku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izgled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pješčanog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7D02-D404-464B-9945-62B265E40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ME" dirty="0"/>
              <a:t>este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7D02-D404-464B-9945-62B265E40A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2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3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616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2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2661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7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37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4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2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2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2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1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4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D1F1D-A6C2-47B4-8A96-EBC956025374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495B8C-FE23-4329-A5FD-F33AEC90D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6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E2BC6F-D73D-8829-E9DC-51C9AA0B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01892A-D401-63D2-BE6B-30FEF3255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erson with her hand on her throat&#10;&#10;Description automatically generated">
            <a:extLst>
              <a:ext uri="{FF2B5EF4-FFF2-40B4-BE49-F238E27FC236}">
                <a16:creationId xmlns:a16="http://schemas.microsoft.com/office/drawing/2014/main" id="{60732997-427D-9B5A-CAF1-3C1350609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8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BA0038-1804-B0E9-3E74-70A0184B45FC}"/>
              </a:ext>
            </a:extLst>
          </p:cNvPr>
          <p:cNvSpPr txBox="1"/>
          <p:nvPr/>
        </p:nvSpPr>
        <p:spPr>
          <a:xfrm>
            <a:off x="5845215" y="625033"/>
            <a:ext cx="6111433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Latn-ME" sz="2800" b="1" dirty="0">
              <a:latin typeface="+mj-lt"/>
            </a:endParaRPr>
          </a:p>
          <a:p>
            <a:pPr algn="ctr"/>
            <a:r>
              <a:rPr lang="sr-Latn-ME" sz="3200" b="1" dirty="0">
                <a:latin typeface="+mj-lt"/>
              </a:rPr>
              <a:t>    VOKALNA HIGIJENA </a:t>
            </a: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r>
              <a:rPr lang="sr-Latn-ME" sz="2800" dirty="0"/>
              <a:t> </a:t>
            </a:r>
            <a:r>
              <a:rPr lang="sr-Latn-ME" sz="2400" dirty="0"/>
              <a:t>(kako sačuvati svoj dobar glas i za buduće generacije</a:t>
            </a:r>
            <a:r>
              <a:rPr lang="sr-Latn-ME" sz="2800" dirty="0"/>
              <a:t>)</a:t>
            </a: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sr-Latn-ME" sz="2800" b="1" dirty="0">
              <a:latin typeface="+mj-lt"/>
            </a:endParaRPr>
          </a:p>
          <a:p>
            <a:pPr algn="r"/>
            <a:r>
              <a:rPr lang="sr-Latn-ME" sz="2800" dirty="0"/>
              <a:t>dr Elmasa Kapetanović</a:t>
            </a:r>
          </a:p>
          <a:p>
            <a:pPr algn="r"/>
            <a:r>
              <a:rPr lang="sr-Latn-ME" dirty="0"/>
              <a:t>spec. ORL, OB Bijelo Polje</a:t>
            </a: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sr-Latn-ME" sz="2800" b="1" dirty="0">
              <a:latin typeface="+mj-lt"/>
            </a:endParaRPr>
          </a:p>
          <a:p>
            <a:pPr algn="ctr"/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641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1EA78-A6CC-5524-D74E-FE3A49D0B4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59908" y="1787611"/>
            <a:ext cx="8915400" cy="3778250"/>
          </a:xfrm>
        </p:spPr>
        <p:txBody>
          <a:bodyPr>
            <a:normAutofit/>
          </a:bodyPr>
          <a:lstStyle/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Ljudski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sastoji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zvuka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proizvodi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larinks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koristeći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nabore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pjevanje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smijeh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plač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ne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izražava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identitet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zbog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prirodnog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posebnog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koji je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karakterističan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određenu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već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važan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Procjenjuje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da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trećina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snage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profesijama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kojima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primarno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važno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oruđe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njihovog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posla</a:t>
            </a:r>
            <a:r>
              <a:rPr lang="sr-Latn-M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sr-Latn-M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umc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pjevač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i, </a:t>
            </a:r>
            <a:r>
              <a:rPr lang="sr-Latn-ME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advokat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operater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pozivnih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centara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emiter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propovjedni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vodič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r-Latn-M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menadžeri..</a:t>
            </a: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takvu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pojedinaca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kojima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ogromnu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važnost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utičući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njihov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učenicima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njihovim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kolegama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0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82B3-FADB-9139-9BB1-49D79FEDA9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4048" y="1902940"/>
            <a:ext cx="8915400" cy="3778250"/>
          </a:xfrm>
        </p:spPr>
        <p:txBody>
          <a:bodyPr>
            <a:normAutofit fontScale="92500" lnSpcReduction="10000"/>
          </a:bodyPr>
          <a:lstStyle/>
          <a:p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teški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korisnici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češće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pate od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glasom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nego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profesionalni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korisnici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Različite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studije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pokazale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duže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drugih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profesionalaca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r-Latn-M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Prijavljeno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da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učiteljice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pate od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dvostruko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više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poremećaja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odnosu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učitelje</a:t>
            </a:r>
            <a:r>
              <a:rPr lang="sr-Latn-ME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Postoje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određene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inherentne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situacije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nastavničkoj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profesiji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čine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nastavnika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podložnijim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problemima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glasom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ostalih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korisnika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sr-Latn-ME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7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BE05-D957-CC1D-DBAB-219757357E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36341" y="1886465"/>
            <a:ext cx="8915400" cy="3778250"/>
          </a:xfrm>
        </p:spPr>
        <p:txBody>
          <a:bodyPr>
            <a:normAutofit/>
          </a:bodyPr>
          <a:lstStyle/>
          <a:p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Većina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nastavnika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ulazi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svoje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zanimanje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malo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nimalo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obuke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kako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bi se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pripremili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posebne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glasovne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zahtjeve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podučavanje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podrazumijeva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Nasuprot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tome,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glumci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klasični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pjevači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svoje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profesije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ulaze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tek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nakon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godina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usavršavanja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vokalne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tehnike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Dobro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govorenje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može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izgledati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kao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prirodna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aktivnost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kao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dobro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hodanje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kada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vještina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stekne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Međutim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uslovi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pod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kojima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mnogi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moraju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govoriti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dan za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danom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manje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nego</a:t>
            </a:r>
            <a:r>
              <a:rPr lang="en-US" sz="20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optimalni</a:t>
            </a:r>
            <a:r>
              <a:rPr lang="sr-Latn-ME" sz="2000" kern="1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kern="1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91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BD5F3-107E-FF83-552F-F839D2A1F3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8843" y="1924480"/>
            <a:ext cx="10612438" cy="4518025"/>
          </a:xfrm>
        </p:spPr>
        <p:txBody>
          <a:bodyPr>
            <a:noAutofit/>
          </a:bodyPr>
          <a:lstStyle/>
          <a:p>
            <a:r>
              <a:rPr lang="sr-Latn-ME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oriste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svoj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duže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vremenske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često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preko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pozadinske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buke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malim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vremenom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oporavka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Studije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Heusdena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izvestili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govornik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slušalac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pokušavaju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kompenzuju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buku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Latn-M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Zaključili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je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nivo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buke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počinje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 dB</a:t>
            </a:r>
            <a:r>
              <a:rPr lang="sr-Latn-ME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sr-Latn-M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Skoro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učionice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glasnije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ovoga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tokom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dodatnim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akustičnim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opterećenjem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susres</a:t>
            </a:r>
            <a:r>
              <a:rPr lang="sr-Latn-M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fizičkog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vaspitanja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muzike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drugih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specijalnih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oblasti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zahtevaju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ekstenzivnu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upotrebu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akustički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nepovoljnim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okruženjima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pozadinskom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bukom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Ovaj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nivo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pozadinske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buke je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takođe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proporcionalan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sr-Latn-ME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ličini razreda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M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elika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odjeljenja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postavljaju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zahtjeve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nastavnika</a:t>
            </a:r>
            <a:r>
              <a:rPr lang="sr-Latn-ME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4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4E44-DB32-B806-4304-3C0AF0E7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Ostali riziko-faktori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BD8A-93C0-EE49-F45E-543C3089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Konzumacija cigareta i akohola</a:t>
            </a:r>
          </a:p>
          <a:p>
            <a:r>
              <a:rPr lang="sr-Latn-ME" dirty="0"/>
              <a:t>LPR/GERB</a:t>
            </a:r>
          </a:p>
          <a:p>
            <a:r>
              <a:rPr lang="sr-Latn-ME" dirty="0"/>
              <a:t>Česte URTI</a:t>
            </a:r>
          </a:p>
          <a:p>
            <a:r>
              <a:rPr lang="sr-Latn-ME" dirty="0"/>
              <a:t>Izloženost iritabilnim agensima(kreda, prašina, zagađen vazduh, hemikalije)</a:t>
            </a:r>
          </a:p>
          <a:p>
            <a:r>
              <a:rPr lang="sr-Latn-ME" dirty="0"/>
              <a:t>Anksioznost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72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DF7197-8EEE-7221-927D-5D3E1039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Idealno akustično okruženje u učionici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12986-4E94-A8C3-89F1-263E72AB7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2136" y="1667906"/>
            <a:ext cx="4923464" cy="4749370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sr-Latn-M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zahtjeva: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bi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trebali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koristiti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pretjerani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vokalni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napor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predaju</a:t>
            </a:r>
            <a:endParaRPr lang="sr-Latn-ME" sz="18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učenici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bi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trebali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morati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naprežu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bi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jasno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slušali</a:t>
            </a:r>
            <a:r>
              <a:rPr lang="sr-Latn-M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sr-Latn-ME" sz="18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sr-Latn-ME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Broj učenika ≈ buka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r-Latn-ME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moraju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natjerati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svoj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preko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pozadinske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buke da bi 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čuli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svakih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dB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povećanja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buke,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povećava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glasnoću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3 dB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počevši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nivoa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buke od 40 dB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glasovni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tri puta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veći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velikim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odjeljenjima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manjim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662946-7452-D2F6-8B83-A824750369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9529" y="1690688"/>
            <a:ext cx="4496804" cy="24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2259-04A9-BC92-C362-6D9A9D4F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Simptomi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B2B9E-BB91-DB53-C016-5EE4B735D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7103" y="1680519"/>
            <a:ext cx="4890745" cy="4448432"/>
          </a:xfrm>
        </p:spPr>
        <p:txBody>
          <a:bodyPr>
            <a:normAutofit lnSpcReduction="10000"/>
          </a:bodyPr>
          <a:lstStyle/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Promuklost</a:t>
            </a:r>
            <a:r>
              <a:rPr lang="sr-Latn-M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 2 nedjelje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hrapavost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nemogućnost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podigne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čuje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bučnom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okruženju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tj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smanjena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glasnoća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povećan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napor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smanjena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izdržljivost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zamara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korištenjem</a:t>
            </a:r>
            <a:endParaRPr lang="sr-Latn-ME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simptomi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vezani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grlo</a:t>
            </a:r>
            <a:r>
              <a:rPr lang="sr-Latn-M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nelagodnost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suvoć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ME" sz="18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imptom</a:t>
            </a:r>
            <a:r>
              <a:rPr lang="sr-Latn-M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alergije na kredu: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što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curenje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svrab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svakodnevno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kihanje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suzenje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očiju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neposredno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nakon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upotrebe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olovke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kredu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ploče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korištene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nastavu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2B8996-8F21-AC81-D0BB-D82BFAB6A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7127" y="622221"/>
            <a:ext cx="3739473" cy="240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92986-FEB0-3902-8015-07592699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743" y="3429000"/>
            <a:ext cx="393027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9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B79730-4C1C-127C-EAEA-6C683A017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Dysphonia - promuklost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8540E-705E-2CBE-B691-70ED8418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28" y="2456268"/>
            <a:ext cx="8915400" cy="377762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sr-Latn-ME" dirty="0"/>
              <a:t>S</a:t>
            </a:r>
            <a:r>
              <a:rPr lang="en-US" dirty="0" err="1"/>
              <a:t>vako</a:t>
            </a:r>
            <a:r>
              <a:rPr lang="en-US" dirty="0"/>
              <a:t> </a:t>
            </a:r>
            <a:r>
              <a:rPr lang="en-US" dirty="0" err="1"/>
              <a:t>odstupanje</a:t>
            </a:r>
            <a:r>
              <a:rPr lang="sr-Latn-ME" dirty="0"/>
              <a:t> glasa </a:t>
            </a:r>
            <a:r>
              <a:rPr lang="en-US" dirty="0"/>
              <a:t>od </a:t>
            </a:r>
            <a:r>
              <a:rPr lang="en-US" dirty="0" err="1"/>
              <a:t>njegovih</a:t>
            </a:r>
            <a:r>
              <a:rPr lang="en-US" dirty="0"/>
              <a:t> </a:t>
            </a:r>
            <a:r>
              <a:rPr lang="en-US" dirty="0" err="1"/>
              <a:t>normalnih</a:t>
            </a:r>
            <a:r>
              <a:rPr lang="en-US" dirty="0"/>
              <a:t> </a:t>
            </a:r>
            <a:r>
              <a:rPr lang="en-US" dirty="0" err="1"/>
              <a:t>obilježja</a:t>
            </a:r>
            <a:r>
              <a:rPr lang="en-US" dirty="0"/>
              <a:t> </a:t>
            </a:r>
            <a:r>
              <a:rPr lang="en-US" dirty="0" err="1"/>
              <a:t>visine</a:t>
            </a:r>
            <a:r>
              <a:rPr lang="en-US" dirty="0"/>
              <a:t>, </a:t>
            </a:r>
            <a:r>
              <a:rPr lang="en-US" dirty="0" err="1"/>
              <a:t>intenziteta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kvalitet</a:t>
            </a:r>
            <a:r>
              <a:rPr lang="sr-Latn-ME" dirty="0"/>
              <a:t>a</a:t>
            </a:r>
            <a:r>
              <a:rPr lang="en-US" dirty="0"/>
              <a:t> </a:t>
            </a:r>
            <a:endParaRPr lang="sr-Latn-ME" dirty="0"/>
          </a:p>
          <a:p>
            <a:r>
              <a:rPr lang="sr-Latn-ME" dirty="0"/>
              <a:t>O</a:t>
            </a:r>
            <a:r>
              <a:rPr lang="en-US" dirty="0" err="1"/>
              <a:t>rgans</a:t>
            </a:r>
            <a:r>
              <a:rPr lang="sr-Latn-ME" dirty="0"/>
              <a:t>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funkcionaln</a:t>
            </a:r>
            <a:r>
              <a:rPr lang="sr-Latn-ME" dirty="0"/>
              <a:t>e</a:t>
            </a:r>
            <a:r>
              <a:rPr lang="en-US" dirty="0"/>
              <a:t> </a:t>
            </a:r>
            <a:r>
              <a:rPr lang="en-US" dirty="0" err="1"/>
              <a:t>promje</a:t>
            </a:r>
            <a:r>
              <a:rPr lang="sr-Latn-ME" dirty="0"/>
              <a:t>ne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grkljanu</a:t>
            </a:r>
            <a:r>
              <a:rPr lang="en-US" dirty="0"/>
              <a:t> </a:t>
            </a:r>
            <a:endParaRPr lang="sr-Latn-ME" dirty="0"/>
          </a:p>
          <a:p>
            <a:r>
              <a:rPr lang="sr-Latn-ME" dirty="0"/>
              <a:t>Dužina </a:t>
            </a:r>
            <a:r>
              <a:rPr lang="en-US" dirty="0"/>
              <a:t> </a:t>
            </a:r>
            <a:r>
              <a:rPr lang="en-US" dirty="0" err="1"/>
              <a:t>trajanja</a:t>
            </a:r>
            <a:r>
              <a:rPr lang="en-US" dirty="0"/>
              <a:t> </a:t>
            </a:r>
            <a:r>
              <a:rPr lang="en-US" dirty="0" err="1"/>
              <a:t>simptoma</a:t>
            </a:r>
            <a:r>
              <a:rPr lang="sr-Latn-ME" dirty="0"/>
              <a:t>: </a:t>
            </a:r>
            <a:r>
              <a:rPr lang="en-US" dirty="0" err="1"/>
              <a:t>akutna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sr-Latn-ME" dirty="0"/>
              <a:t>hr</a:t>
            </a:r>
            <a:r>
              <a:rPr lang="en-US" dirty="0" err="1"/>
              <a:t>onična</a:t>
            </a:r>
            <a:r>
              <a:rPr lang="en-US" dirty="0"/>
              <a:t> </a:t>
            </a:r>
            <a:r>
              <a:rPr lang="en-US" dirty="0" err="1"/>
              <a:t>promuklost</a:t>
            </a:r>
            <a:r>
              <a:rPr lang="en-US" dirty="0"/>
              <a:t> 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408476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719D-91DE-39D1-F9B8-E0CB0B96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Funkcionalne disfonije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EC33-9FA9-C45C-E5B0-CD8483EFB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525" y="1264555"/>
            <a:ext cx="10720259" cy="5488670"/>
          </a:xfrm>
        </p:spPr>
        <p:txBody>
          <a:bodyPr>
            <a:noAutofit/>
          </a:bodyPr>
          <a:lstStyle/>
          <a:p>
            <a:r>
              <a:rPr lang="sr-Latn-ME" b="1" dirty="0">
                <a:solidFill>
                  <a:srgbClr val="000000"/>
                </a:solidFill>
              </a:rPr>
              <a:t>B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ez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vidljive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anatomske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neurološke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ili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druge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organske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patologij</a:t>
            </a:r>
            <a:r>
              <a:rPr lang="sr-Latn-ME" b="1" i="0" u="none" strike="noStrike" baseline="0" dirty="0">
                <a:solidFill>
                  <a:srgbClr val="000000"/>
                </a:solidFill>
              </a:rPr>
              <a:t>e</a:t>
            </a:r>
            <a:endParaRPr lang="en-US" b="0" i="0" u="none" strike="noStrike" baseline="0" dirty="0">
              <a:solidFill>
                <a:srgbClr val="000000"/>
              </a:solidFill>
            </a:endParaRPr>
          </a:p>
          <a:p>
            <a:r>
              <a:rPr lang="en-US" b="0" i="0" u="none" strike="noStrike" baseline="0" dirty="0" err="1">
                <a:solidFill>
                  <a:srgbClr val="000000"/>
                </a:solidFill>
              </a:rPr>
              <a:t>Postoje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dvije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osnovne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vrste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funkcionalnih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disfonija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: </a:t>
            </a:r>
            <a:endParaRPr lang="sr-Latn-ME" b="0" i="0" u="none" strike="noStrike" baseline="0" dirty="0">
              <a:solidFill>
                <a:srgbClr val="000000"/>
              </a:solidFill>
            </a:endParaRPr>
          </a:p>
          <a:p>
            <a:endParaRPr lang="en-US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</a:rPr>
              <a:t>−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Hiperfunkcionalna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disfonija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koja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nastaje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kao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posljedica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pretjerane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upotrebe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mišića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grkljana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, a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povremeno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korištenja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lažnih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glasnica</a:t>
            </a:r>
            <a:r>
              <a:rPr lang="sr-Latn-ME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sr-Latn-ME" dirty="0">
                <a:solidFill>
                  <a:srgbClr val="000000"/>
                </a:solidFill>
              </a:rPr>
              <a:t>G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las</a:t>
            </a:r>
            <a:r>
              <a:rPr lang="sr-Latn-ME" b="0" i="0" u="none" strike="noStrike" baseline="0" dirty="0">
                <a:solidFill>
                  <a:srgbClr val="000000"/>
                </a:solidFill>
              </a:rPr>
              <a:t>nice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, a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često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ventrikularni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nabori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čvrsto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su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stisnuti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uz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maksimalnu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angaž</a:t>
            </a:r>
            <a:r>
              <a:rPr lang="sr-Latn-ME" b="0" i="0" u="none" strike="noStrike" baseline="0" dirty="0">
                <a:solidFill>
                  <a:srgbClr val="000000"/>
                </a:solidFill>
              </a:rPr>
              <a:t>ovnost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grkljanske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vratne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muskulature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. </a:t>
            </a:r>
            <a:endParaRPr lang="sr-Latn-ME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i="1" u="none" strike="noStrike" baseline="0" dirty="0" err="1">
                <a:solidFill>
                  <a:srgbClr val="000000"/>
                </a:solidFill>
              </a:rPr>
              <a:t>Glas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je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napet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tvrd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hrapav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. </a:t>
            </a:r>
            <a:endParaRPr lang="sr-Latn-ME" b="1" i="1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</a:rPr>
              <a:t>− </a:t>
            </a:r>
            <a:r>
              <a:rPr lang="en-US" b="1" i="0" u="none" strike="noStrike" baseline="0" dirty="0" err="1">
                <a:solidFill>
                  <a:srgbClr val="000000"/>
                </a:solidFill>
              </a:rPr>
              <a:t>Hipofunkcionalna</a:t>
            </a:r>
            <a:r>
              <a:rPr lang="en-US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disfonija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koja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nastaje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kao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posljedica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nepotpunog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zatvaranja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glasnica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ili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nabora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. </a:t>
            </a:r>
            <a:endParaRPr lang="sr-Latn-ME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r-Latn-ME" dirty="0">
                <a:solidFill>
                  <a:srgbClr val="000000"/>
                </a:solidFill>
              </a:rPr>
              <a:t>T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onus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mišića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grkljana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je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smanjen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što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rezultira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ne</a:t>
            </a:r>
            <a:r>
              <a:rPr lang="sr-Latn-ME" b="0" i="0" u="none" strike="noStrike" baseline="0" dirty="0">
                <a:solidFill>
                  <a:srgbClr val="000000"/>
                </a:solidFill>
              </a:rPr>
              <a:t>potpunim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zatvaranjem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glotične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regije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. </a:t>
            </a:r>
            <a:endParaRPr lang="sr-Latn-ME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i="1" u="none" strike="noStrike" baseline="0" dirty="0" err="1">
                <a:solidFill>
                  <a:srgbClr val="000000"/>
                </a:solidFill>
              </a:rPr>
              <a:t>Glas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je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asteničan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tj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.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slabijeg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intenziteta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smanjene</a:t>
            </a:r>
            <a:r>
              <a:rPr lang="en-US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1" i="1" u="none" strike="noStrike" baseline="0" dirty="0" err="1">
                <a:solidFill>
                  <a:srgbClr val="000000"/>
                </a:solidFill>
              </a:rPr>
              <a:t>zvučnosti</a:t>
            </a:r>
            <a:r>
              <a:rPr lang="sr-Latn-ME" dirty="0">
                <a:solidFill>
                  <a:srgbClr val="000000"/>
                </a:solidFill>
              </a:rPr>
              <a:t>, to dovodi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brzog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zamaranja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prilikom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govora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gubitka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vokalne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</a:rPr>
              <a:t>snage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61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3CB2-0CB1-89F0-572E-1599949A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Organske disfonije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62546-A693-5650-A36A-276EB571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320" y="1731877"/>
            <a:ext cx="10774680" cy="4882832"/>
          </a:xfrm>
        </p:spPr>
        <p:txBody>
          <a:bodyPr>
            <a:noAutofit/>
          </a:bodyPr>
          <a:lstStyle/>
          <a:p>
            <a:r>
              <a:rPr lang="sr-Latn-ME" sz="2000" dirty="0">
                <a:solidFill>
                  <a:srgbClr val="000000"/>
                </a:solidFill>
              </a:rPr>
              <a:t>P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ovećanja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mase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glasnica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ili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procjepa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među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glasnicama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te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posljedično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ograničavati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njihovu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mobilnost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napetost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kao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modifi</a:t>
            </a:r>
            <a:r>
              <a:rPr lang="sr-Latn-ME" sz="2000" i="0" u="none" strike="noStrike" baseline="0" dirty="0">
                <a:solidFill>
                  <a:srgbClr val="000000"/>
                </a:solidFill>
              </a:rPr>
              <a:t>kovati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strujanje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ekspiratornog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ME" sz="2000" i="0" u="none" strike="noStrike" baseline="0" dirty="0">
                <a:solidFill>
                  <a:srgbClr val="000000"/>
                </a:solidFill>
              </a:rPr>
              <a:t>vazduha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. </a:t>
            </a:r>
            <a:endParaRPr lang="sr-Latn-ME" sz="2000" i="0" u="none" strike="noStrike" baseline="0" dirty="0">
              <a:solidFill>
                <a:srgbClr val="000000"/>
              </a:solidFill>
            </a:endParaRPr>
          </a:p>
          <a:p>
            <a:r>
              <a:rPr lang="sr-Latn-ME" sz="2000" dirty="0">
                <a:solidFill>
                  <a:srgbClr val="000000"/>
                </a:solidFill>
              </a:rPr>
              <a:t>P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osljedica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je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nemogućnost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potpunog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približavanja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glasnica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rezultirajući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zamaranjem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laringealnih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struktura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prilikom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fonacije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. </a:t>
            </a:r>
            <a:endParaRPr lang="sr-Latn-ME" sz="200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i="0" u="none" strike="noStrike" baseline="0" dirty="0">
                <a:solidFill>
                  <a:srgbClr val="000000"/>
                </a:solidFill>
              </a:rPr>
              <a:t>−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organske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lezije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uzrokovane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neurogenim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laringomuskularnim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oštećenjima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pareze</a:t>
            </a:r>
            <a:r>
              <a:rPr lang="sr-Latn-ME" sz="2000" dirty="0">
                <a:solidFill>
                  <a:srgbClr val="000000"/>
                </a:solidFill>
              </a:rPr>
              <a:t>/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paralize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rekurentnog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živca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disfunkcije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n.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laryngeus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superior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sl.) </a:t>
            </a:r>
          </a:p>
          <a:p>
            <a:pPr marL="0" indent="0">
              <a:buNone/>
            </a:pPr>
            <a:r>
              <a:rPr lang="en-US" sz="2000" i="0" u="none" strike="noStrike" baseline="0" dirty="0">
                <a:solidFill>
                  <a:srgbClr val="000000"/>
                </a:solidFill>
              </a:rPr>
              <a:t>−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upalne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promjene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akutni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ali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pogotovo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ME" sz="2000" dirty="0">
                <a:solidFill>
                  <a:srgbClr val="000000"/>
                </a:solidFill>
              </a:rPr>
              <a:t>h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ronični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laringitisi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različitih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uzrok</a:t>
            </a:r>
            <a:r>
              <a:rPr lang="sr-Latn-ME" sz="2000" i="0" u="none" strike="noStrike" baseline="0" dirty="0">
                <a:solidFill>
                  <a:srgbClr val="000000"/>
                </a:solidFill>
              </a:rPr>
              <a:t>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npr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.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refluksna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bolest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konstantna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iritacija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kod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pušača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sl. u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koje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spada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ME" sz="2000" dirty="0">
                <a:solidFill>
                  <a:srgbClr val="000000"/>
                </a:solidFill>
              </a:rPr>
              <a:t>h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ronični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edem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g</a:t>
            </a:r>
            <a:r>
              <a:rPr lang="sr-Latn-ME" sz="2000" i="0" u="none" strike="noStrike" baseline="0" dirty="0">
                <a:solidFill>
                  <a:srgbClr val="000000"/>
                </a:solidFill>
              </a:rPr>
              <a:t>lasnica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Reinkeov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edem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), </a:t>
            </a:r>
          </a:p>
          <a:p>
            <a:pPr marL="0" indent="0">
              <a:buNone/>
            </a:pPr>
            <a:r>
              <a:rPr lang="en-US" sz="2000" i="0" u="none" strike="noStrike" baseline="0" dirty="0">
                <a:solidFill>
                  <a:srgbClr val="000000"/>
                </a:solidFill>
              </a:rPr>
              <a:t>−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benigne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tumorske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promjene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poput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nodula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polipa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submukoznih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cisti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kontaktnih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i="0" u="none" strike="noStrike" baseline="0" dirty="0" err="1">
                <a:solidFill>
                  <a:srgbClr val="000000"/>
                </a:solidFill>
              </a:rPr>
              <a:t>ulceracija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), </a:t>
            </a:r>
          </a:p>
          <a:p>
            <a:pPr marL="0" indent="0">
              <a:buNone/>
            </a:pPr>
            <a:r>
              <a:rPr lang="en-US" sz="2000" i="0" u="none" strike="noStrike" baseline="0" dirty="0">
                <a:solidFill>
                  <a:srgbClr val="FF0000"/>
                </a:solidFill>
              </a:rPr>
              <a:t>− </a:t>
            </a:r>
            <a:r>
              <a:rPr lang="en-US" sz="2000" b="1" i="0" u="none" strike="noStrike" baseline="0" dirty="0" err="1">
                <a:solidFill>
                  <a:srgbClr val="FF0000"/>
                </a:solidFill>
              </a:rPr>
              <a:t>prekancerozne</a:t>
            </a:r>
            <a:r>
              <a:rPr lang="en-US" sz="20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en-US" sz="2000" b="1" i="0" u="none" strike="noStrike" baseline="0" dirty="0" err="1">
                <a:solidFill>
                  <a:srgbClr val="FF0000"/>
                </a:solidFill>
              </a:rPr>
              <a:t>lezije</a:t>
            </a:r>
            <a:r>
              <a:rPr lang="sr-Latn-ME" sz="2000" b="1" i="0" u="none" strike="noStrike" baseline="0" dirty="0">
                <a:solidFill>
                  <a:srgbClr val="FF0000"/>
                </a:solidFill>
              </a:rPr>
              <a:t> i maligni tumori.</a:t>
            </a:r>
            <a:endParaRPr lang="en-US" sz="2000" i="0" u="none" strike="noStrike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E49E-14B5-C5B0-6253-3E55C66F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Uvod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748D-BC3E-51A4-52DD-3ED0B8136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Prosvetni radnici su „teški“ korisnici glasa i češće imaju probleme od drugih vokalnih profesionalaca</a:t>
            </a:r>
          </a:p>
          <a:p>
            <a:r>
              <a:rPr lang="sr-Latn-ME" dirty="0"/>
              <a:t>Nastavnici govore duže  i posebno su izloženi rizuku od nastanka govornog zamora i vokalnih čvorića </a:t>
            </a:r>
          </a:p>
          <a:p>
            <a:r>
              <a:rPr lang="sr-Latn-ME" dirty="0"/>
              <a:t>Razlozi:  - broj časova svakodnevno</a:t>
            </a:r>
          </a:p>
          <a:p>
            <a:pPr marL="0" indent="0">
              <a:buNone/>
            </a:pPr>
            <a:r>
              <a:rPr lang="sr-Latn-ME" dirty="0"/>
              <a:t>                  - veličina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sr-Latn-ME" dirty="0"/>
              <a:t>zreda</a:t>
            </a:r>
          </a:p>
          <a:p>
            <a:pPr marL="0" indent="0">
              <a:buNone/>
            </a:pPr>
            <a:r>
              <a:rPr lang="sr-Latn-ME" dirty="0"/>
              <a:t>                  - pozadinska buka</a:t>
            </a:r>
          </a:p>
          <a:p>
            <a:pPr marL="0" indent="0">
              <a:buNone/>
            </a:pPr>
            <a:r>
              <a:rPr lang="sr-Latn-ME" dirty="0"/>
              <a:t>                  - alergija na kredu</a:t>
            </a:r>
          </a:p>
        </p:txBody>
      </p:sp>
    </p:spTree>
    <p:extLst>
      <p:ext uri="{BB962C8B-B14F-4D97-AF65-F5344CB8AC3E}">
        <p14:creationId xmlns:p14="http://schemas.microsoft.com/office/powerpoint/2010/main" val="4097389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A4E3-0F6E-69F1-FC39-94B68611F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D6E87A-B17E-D430-74E8-DB563D433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720" y="2136791"/>
            <a:ext cx="4974280" cy="35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14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FDC6-FA4A-FC5C-8B2E-082B3B08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Hematom glasnice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1EFE6-14DA-56F6-0690-31898378B3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Nastaje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vi</a:t>
            </a:r>
            <a:r>
              <a:rPr lang="sr-Latn-ME" dirty="0"/>
              <a:t>š</a:t>
            </a:r>
            <a:r>
              <a:rPr lang="en-US" dirty="0"/>
              <a:t>e </a:t>
            </a:r>
            <a:r>
              <a:rPr lang="en-US" dirty="0" err="1"/>
              <a:t>krvnih</a:t>
            </a:r>
            <a:r>
              <a:rPr lang="en-US" dirty="0"/>
              <a:t> </a:t>
            </a:r>
            <a:r>
              <a:rPr lang="en-US" dirty="0" err="1"/>
              <a:t>sudova</a:t>
            </a:r>
            <a:r>
              <a:rPr lang="sr-Latn-ME" dirty="0"/>
              <a:t> u glasnici oštetiti</a:t>
            </a:r>
          </a:p>
          <a:p>
            <a:r>
              <a:rPr lang="sr-Latn-ME" dirty="0"/>
              <a:t>Formira se hematom ili hemoragični polip</a:t>
            </a:r>
          </a:p>
          <a:p>
            <a:r>
              <a:rPr lang="sr-Latn-ME" dirty="0"/>
              <a:t>Nastaje kod  intenzivnog kašlja ili ekstenzivnog vrištanja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58BCFC-04BF-0951-0428-222087332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5" y="2393729"/>
            <a:ext cx="4313238" cy="3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64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822D-773C-A890-D355-A7A3B8CE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Čvorići glasnica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D592E-97A0-59CF-6064-E0C2BD6E4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9764" y="1905000"/>
            <a:ext cx="4313864" cy="3777622"/>
          </a:xfrm>
        </p:spPr>
        <p:txBody>
          <a:bodyPr>
            <a:normAutofit fontScale="85000" lnSpcReduction="10000"/>
          </a:bodyPr>
          <a:lstStyle/>
          <a:p>
            <a:r>
              <a:rPr lang="sr-Latn-CS" sz="1800" dirty="0"/>
              <a:t>Usled vokalne traume i međusobnog trenja, u tzv. Frankelovim tačkama u kojima je i kod normalne fonacije amplituda vibriranja najveća, razvijaju se subepitelna hemoragija i edem. </a:t>
            </a:r>
          </a:p>
          <a:p>
            <a:r>
              <a:rPr lang="sr-Latn-CS" sz="1800" dirty="0"/>
              <a:t>Kod prolongiranja pogrešnih fonacijskih automatizama intraepitelno zadebljanje fibrozira uz izvestan stepen hiperkeratoze, pa nastaje krajnji stadijum vokalnih nodula. </a:t>
            </a:r>
          </a:p>
          <a:p>
            <a:r>
              <a:rPr lang="sr-Latn-CS" sz="1800" dirty="0"/>
              <a:t>Radi se o malim (dimenzije ispod 2X2 mm) bledoružičastim, vretenastim, sesilnim izraštajima na predilekcionom mjestu slobodne ivice glasnice, u najvećem broju slučajeva obostrano i simetrično postavljenim.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Figure of two vocal cords, the first illustrates normal vocal cords in an open position with straight edges, the second illustrates where the nodules are located.">
            <a:extLst>
              <a:ext uri="{FF2B5EF4-FFF2-40B4-BE49-F238E27FC236}">
                <a16:creationId xmlns:a16="http://schemas.microsoft.com/office/drawing/2014/main" id="{2BD2301C-6FEE-6F03-758E-A6BCEE1226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301" y="1690688"/>
            <a:ext cx="4029637" cy="19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64A3E-6AE9-3DB7-F461-3FA23898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301" y="3894455"/>
            <a:ext cx="40290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7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829B-BFC3-C7E4-08E3-53FBDCFC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Polipi glasnica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B25C6-DC3B-E834-24B2-3473B7465C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r-Latn-CS" sz="1800" dirty="0"/>
              <a:t>Od stadijuma kontaktnog edema, funkcionalno- traumatske lezije mogu se razvijati dihotomno, u smeru razvoja čvorića ili u smeru razvoja polipa.</a:t>
            </a:r>
          </a:p>
          <a:p>
            <a:r>
              <a:rPr lang="sr-Latn-CS" sz="1800" dirty="0"/>
              <a:t> Polipi su benigne pseudotumorske for</a:t>
            </a:r>
            <a:r>
              <a:rPr lang="en-US" sz="1800" dirty="0"/>
              <a:t>ma</a:t>
            </a:r>
            <a:r>
              <a:rPr lang="sr-Latn-CS" sz="1800" dirty="0"/>
              <a:t>cije koje histološki karakteriše edem i hipertrofija sluznice i subepitelnog veziva uz proliferaciju krvnih sudova i hemosiderozu usled mikrohemoragija, eksudacija fibrina i hijelinizacija.</a:t>
            </a:r>
            <a:r>
              <a:rPr lang="sr-Latn-CS" dirty="0"/>
              <a:t> </a:t>
            </a:r>
          </a:p>
          <a:p>
            <a:endParaRPr lang="en-US" dirty="0"/>
          </a:p>
        </p:txBody>
      </p:sp>
      <p:pic>
        <p:nvPicPr>
          <p:cNvPr id="5122" name="Picture 2" descr="Vocal Cord Polyp | utah-laryngology">
            <a:extLst>
              <a:ext uri="{FF2B5EF4-FFF2-40B4-BE49-F238E27FC236}">
                <a16:creationId xmlns:a16="http://schemas.microsoft.com/office/drawing/2014/main" id="{37358F9B-5773-2F23-BC41-E50442FE98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70" y="1314601"/>
            <a:ext cx="3044190" cy="24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ADECA-6BC2-FB17-F2CB-8A435F6A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4060048"/>
            <a:ext cx="2809875" cy="19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56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245F-3F1A-1CF3-04FA-814F3DBF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Reinke-ovi edemi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8BD36-EBBB-A8FB-D479-3C082DBC75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Latn-CS" sz="1800" dirty="0"/>
              <a:t>Kao nespecifična reakcija subepitelnog sloja glasnica na razne štetne faktore ( pre svega hronično zapaljenje i duvanski dim), uz izvesnu predispoziciju, razvija se stanje sa karakterističnim subepitelnim edemom uz zadebljanje bazalne membrane i intaktan epitel</a:t>
            </a:r>
            <a:r>
              <a:rPr lang="sr-Latn-CS" sz="1800"/>
              <a:t>. 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33119C-B6DF-3199-954E-04FA5957C0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92110" y="1690688"/>
            <a:ext cx="2476500" cy="184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774BD-9215-5302-F4E3-06DD3243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110" y="415258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0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FCD2-A8BD-66AB-CAD5-76EF9939D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Kontaktni ulkus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DE341-3575-487C-FA95-5FD32C5A4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8292" y="1746422"/>
            <a:ext cx="4462377" cy="4250724"/>
          </a:xfrm>
        </p:spPr>
        <p:txBody>
          <a:bodyPr>
            <a:normAutofit fontScale="92500" lnSpcReduction="10000"/>
          </a:bodyPr>
          <a:lstStyle/>
          <a:p>
            <a:r>
              <a:rPr lang="sr-Latn-ME" i="0" u="none" strike="noStrike" baseline="0" dirty="0">
                <a:solidFill>
                  <a:srgbClr val="000000"/>
                </a:solidFill>
              </a:rPr>
              <a:t>Mo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rfološke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promjene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u 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zadnjoj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trećini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glas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nica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koje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najčešće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sastoje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od granuloma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jedne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strane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ulkusa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s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druge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endParaRPr lang="sr-Latn-ME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Nastaju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kao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posljedica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vehementnih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sudara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zadnjih trećina glasnica koje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čin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1" u="none" strike="noStrike" baseline="0" dirty="0" err="1">
                <a:solidFill>
                  <a:srgbClr val="000000"/>
                </a:solidFill>
              </a:rPr>
              <a:t>proccesus</a:t>
            </a:r>
            <a:r>
              <a:rPr lang="en-US" sz="1800" b="0" i="1" u="none" strike="noStrike" baseline="0" dirty="0">
                <a:solidFill>
                  <a:srgbClr val="000000"/>
                </a:solidFill>
              </a:rPr>
              <a:t> vocalis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aritenoida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prekrivene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su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samo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sluznicom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. </a:t>
            </a:r>
            <a:endParaRPr lang="sr-Latn-ME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</a:rPr>
              <a:t>Tanka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sluznica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je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vulnerabilna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mehanička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trauma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uzrokuje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defekt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tkiva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ulkus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)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na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jednoj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granulom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na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drugoj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gla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snici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Kontaktni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ulkus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razvija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se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isključivo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kod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muškaraca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koji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izrazito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glasno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„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pogrešno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“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govore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tzv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. „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zapovjedni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čki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m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glasom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“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FE58D5-8257-E40C-DB3F-9A53AB45EC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5" y="2401817"/>
            <a:ext cx="4313238" cy="32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7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1AC2-0C3D-2893-2E44-2C7E64FD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SCC glasnica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6A0E8-088C-0105-B506-3811D5EA31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Latn-ME" dirty="0">
                <a:solidFill>
                  <a:srgbClr val="000000"/>
                </a:solidFill>
              </a:rPr>
              <a:t>M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aligni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tumor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grkljana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ME" sz="1800" b="0" i="0" u="none" strike="noStrike" baseline="0" dirty="0">
                <a:solidFill>
                  <a:srgbClr val="000000"/>
                </a:solidFill>
              </a:rPr>
              <a:t>čine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25%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zloćudnih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novotvorina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glave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vrata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. </a:t>
            </a:r>
            <a:endParaRPr lang="sr-Latn-ME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Osim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pušenja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alkohola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kao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rizični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čimbenici</a:t>
            </a:r>
            <a:r>
              <a:rPr lang="sr-Latn-ME" dirty="0">
                <a:solidFill>
                  <a:srgbClr val="000000"/>
                </a:solidFill>
              </a:rPr>
              <a:t>: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0" u="none" strike="noStrike" baseline="0" dirty="0" err="1"/>
              <a:t>laringofaringealni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refluks</a:t>
            </a:r>
            <a:r>
              <a:rPr lang="en-US" sz="1800" b="0" i="0" u="none" strike="noStrike" baseline="0" dirty="0"/>
              <a:t>, </a:t>
            </a:r>
            <a:endParaRPr lang="sr-Latn-ME" sz="1800" b="0" i="0" u="none" strike="noStrike" baseline="0" dirty="0"/>
          </a:p>
          <a:p>
            <a:r>
              <a:rPr lang="en-US" sz="1800" b="0" i="0" u="none" strike="noStrike" baseline="0" dirty="0"/>
              <a:t>HPV </a:t>
            </a:r>
            <a:r>
              <a:rPr lang="en-US" sz="1800" b="0" i="0" u="none" strike="noStrike" baseline="0" dirty="0" err="1"/>
              <a:t>infekcija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prethodna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radioterapija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regije</a:t>
            </a:r>
            <a:r>
              <a:rPr lang="en-US" sz="1800" b="0" i="0" u="none" strike="noStrike" baseline="0" dirty="0"/>
              <a:t>, </a:t>
            </a:r>
            <a:endParaRPr lang="sr-Latn-ME" sz="1800" b="0" i="0" u="none" strike="noStrike" baseline="0" dirty="0"/>
          </a:p>
          <a:p>
            <a:r>
              <a:rPr lang="sr-Latn-ME" dirty="0"/>
              <a:t>N</a:t>
            </a:r>
            <a:r>
              <a:rPr lang="en-US" sz="1800" b="0" i="0" u="none" strike="noStrike" baseline="0" dirty="0" err="1"/>
              <a:t>iži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socioekonomski</a:t>
            </a:r>
            <a:r>
              <a:rPr lang="en-US" sz="1800" b="0" i="0" u="none" strike="noStrike" baseline="0" dirty="0"/>
              <a:t> status (</a:t>
            </a:r>
            <a:r>
              <a:rPr lang="en-US" sz="1800" b="0" i="0" u="none" strike="noStrike" baseline="0" dirty="0" err="1"/>
              <a:t>ishrana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dijeta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siromašna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voćem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povrćem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loša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oralna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higijena</a:t>
            </a:r>
            <a:r>
              <a:rPr lang="en-US" sz="1800" b="0" i="0" u="none" strike="noStrike" baseline="0" dirty="0"/>
              <a:t>)</a:t>
            </a:r>
            <a:endParaRPr lang="sr-Latn-ME" sz="1800" b="0" i="0" u="none" strike="noStrike" baseline="0" dirty="0"/>
          </a:p>
          <a:p>
            <a:r>
              <a:rPr lang="en-US" sz="1800" b="0" i="0" u="none" strike="noStrike" baseline="0" dirty="0"/>
              <a:t> </a:t>
            </a:r>
            <a:r>
              <a:rPr lang="sr-Latn-ME" dirty="0"/>
              <a:t>O</a:t>
            </a:r>
            <a:r>
              <a:rPr lang="en-US" sz="1800" b="0" i="0" u="none" strike="noStrike" baseline="0" dirty="0" err="1"/>
              <a:t>dređene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profesije</a:t>
            </a:r>
            <a:r>
              <a:rPr lang="en-US" sz="1800" b="0" i="0" u="none" strike="noStrike" baseline="0" dirty="0"/>
              <a:t> (rad u </a:t>
            </a:r>
            <a:r>
              <a:rPr lang="en-US" sz="1800" b="0" i="0" u="none" strike="noStrike" baseline="0" dirty="0" err="1"/>
              <a:t>tekstilnoj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drvnoj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industriji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prerade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gume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ili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kože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i</a:t>
            </a:r>
            <a:r>
              <a:rPr lang="en-US" sz="1800" b="0" i="0" u="none" strike="noStrike" baseline="0" dirty="0"/>
              <a:t> sl.). </a:t>
            </a:r>
          </a:p>
          <a:p>
            <a:r>
              <a:rPr lang="en-US" sz="1800" b="0" i="0" u="none" strike="noStrike" baseline="0" dirty="0"/>
              <a:t>Oko </a:t>
            </a:r>
            <a:r>
              <a:rPr lang="en-US" sz="1800" b="0" i="0" u="none" strike="noStrike" baseline="0" dirty="0" err="1"/>
              <a:t>dvije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trećine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karcinoma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grkljana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nalazi</a:t>
            </a:r>
            <a:r>
              <a:rPr lang="en-US" sz="1800" b="0" i="0" u="none" strike="noStrike" baseline="0" dirty="0"/>
              <a:t> se u </a:t>
            </a:r>
            <a:r>
              <a:rPr lang="en-US" sz="1800" b="0" i="0" u="none" strike="noStrike" baseline="0" dirty="0" err="1"/>
              <a:t>području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glotisa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te</a:t>
            </a:r>
            <a:r>
              <a:rPr lang="en-US" sz="1800" b="0" i="0" u="none" strike="noStrike" baseline="0" dirty="0"/>
              <a:t> se </a:t>
            </a:r>
            <a:r>
              <a:rPr lang="en-US" sz="1800" b="0" i="0" u="none" strike="noStrike" baseline="0" dirty="0" err="1"/>
              <a:t>stoga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disfonija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smatra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njihovim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ranim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simptomom</a:t>
            </a:r>
            <a:r>
              <a:rPr lang="en-US" sz="1800" b="0" i="0" u="none" strike="noStrike" baseline="0" dirty="0"/>
              <a:t>.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7546EC-CF97-2D6D-4BFE-03D890ABC3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42165" y="2717800"/>
            <a:ext cx="4121246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96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DED20D-7C19-7026-3616-054B1A1B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Terapija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9FF16-E9C9-16A1-1678-1266C9BE2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dirty="0"/>
              <a:t>Uklanjanje uzročnih i predisponirajućih faktora</a:t>
            </a:r>
          </a:p>
          <a:p>
            <a:pPr eaLnBrk="1" hangingPunct="1">
              <a:defRPr/>
            </a:pPr>
            <a:r>
              <a:rPr lang="sr-Latn-CS" dirty="0"/>
              <a:t>Intenzivna pre- i post-operativna fonijatrijska rehabilitacija, uz vokalnu poštedu</a:t>
            </a:r>
          </a:p>
          <a:p>
            <a:pPr eaLnBrk="1" hangingPunct="1">
              <a:defRPr/>
            </a:pPr>
            <a:r>
              <a:rPr lang="sr-Latn-CS" dirty="0"/>
              <a:t>Fonomikrohirurgija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88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C575-9EF1-8F7E-825E-8E4637EE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Vokalna higijena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43629-3B27-CCA1-1528-D07D9479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sz="2400" dirty="0"/>
              <a:t>Rehidracija </a:t>
            </a:r>
          </a:p>
          <a:p>
            <a:r>
              <a:rPr lang="sr-Latn-ME" sz="2400" dirty="0"/>
              <a:t>Prekid konzumacije cigareta i alkohola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8F97-6B9B-2343-ED49-4477BCA8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Vokalna pošteda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9B9A3-BBFB-E35D-EB1E-56810DA8C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2989" y="1647566"/>
            <a:ext cx="4643610" cy="4217773"/>
          </a:xfrm>
        </p:spPr>
        <p:txBody>
          <a:bodyPr>
            <a:noAutofit/>
          </a:bodyPr>
          <a:lstStyle/>
          <a:p>
            <a:r>
              <a:rPr lang="sr-Latn-ME" dirty="0"/>
              <a:t>Kod govornog zamora, pričati tiho ne šaputati!</a:t>
            </a:r>
          </a:p>
          <a:p>
            <a:r>
              <a:rPr lang="sr-Latn-ME" dirty="0"/>
              <a:t>Organizovati predavanja tako manje govorite na času</a:t>
            </a:r>
          </a:p>
          <a:p>
            <a:r>
              <a:rPr lang="sr-Latn-ME" dirty="0"/>
              <a:t>Audio-vizuelna pomagala, letci</a:t>
            </a:r>
          </a:p>
          <a:p>
            <a:r>
              <a:rPr lang="sr-Latn-ME" kern="100" dirty="0"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ojačanje</a:t>
            </a:r>
            <a:r>
              <a:rPr lang="en-US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korištenjem</a:t>
            </a:r>
            <a:r>
              <a:rPr lang="en-US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mikrofona</a:t>
            </a:r>
            <a:endParaRPr lang="sr-Latn-ME" kern="1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ME" kern="100" dirty="0">
                <a:ea typeface="Calibri" panose="020F0502020204030204" pitchFamily="34" charset="0"/>
                <a:cs typeface="Calibri" panose="020F0502020204030204" pitchFamily="34" charset="0"/>
              </a:rPr>
              <a:t>U sportskim salama, napolju i u bučnom okruženju koristiti zvono ili pištaljku za upozorenja</a:t>
            </a:r>
          </a:p>
          <a:p>
            <a:r>
              <a:rPr lang="sr-Latn-ME" kern="100" dirty="0">
                <a:ea typeface="Calibri" panose="020F0502020204030204" pitchFamily="34" charset="0"/>
                <a:cs typeface="Calibri" panose="020F0502020204030204" pitchFamily="34" charset="0"/>
              </a:rPr>
              <a:t>Maksimalno koristiti neverbalnu komunikaciju</a:t>
            </a:r>
          </a:p>
          <a:p>
            <a:endParaRPr lang="sr-Latn-ME" dirty="0"/>
          </a:p>
          <a:p>
            <a:endParaRPr lang="sr-Latn-ME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B9F950-37D2-603D-5A1B-09CC3F133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97207" y="3566890"/>
            <a:ext cx="24765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28FE8-31A2-966D-CA1E-A2966EC1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553" y="1047106"/>
            <a:ext cx="4083247" cy="23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51DE-F223-AA0E-C329-912E0F48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Položaj grkljana i glasnih žica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199654-D6CC-D3A4-D8C4-56F147D5B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1807" y="2391903"/>
            <a:ext cx="5950212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19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E10D-7DB8-D832-CCFE-3C7D2A28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Vokalna pošteda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E63A0-3368-33C2-BDE2-3212F0033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Planirati vokalni odmor</a:t>
            </a:r>
          </a:p>
          <a:p>
            <a:r>
              <a:rPr lang="sr-Latn-ME" dirty="0"/>
              <a:t>Ukoliko se savjetuje privremeni prestanak predavanja – poslušati!</a:t>
            </a:r>
          </a:p>
          <a:p>
            <a:r>
              <a:rPr lang="sr-Latn-ME" dirty="0"/>
              <a:t>Biti istrajan u rehabilitaciji glasa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24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AB5D-5650-F60F-97F7-E0DE14DC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dirty="0"/>
              <a:t>Pitanja?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EEF793-91A3-B713-645B-F962B807A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906" y="2248930"/>
            <a:ext cx="671489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52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28A95D-6D7C-9AA6-BEBD-013D1C53AD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16410" y="4324546"/>
            <a:ext cx="3200272" cy="239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D2541-BE9A-49EE-47E5-C0E1A18AF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99" y="230971"/>
            <a:ext cx="4838744" cy="6261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33CD0-39CC-E9C4-AA01-204D60BD0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733" y="-61830"/>
            <a:ext cx="3372321" cy="3982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3A0A5-9C32-49C5-58B1-447932B3C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09" b="476"/>
          <a:stretch/>
        </p:blipFill>
        <p:spPr>
          <a:xfrm>
            <a:off x="0" y="0"/>
            <a:ext cx="3260745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2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238E-9AAE-5AB3-063B-BA884C9B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929"/>
          </a:xfrm>
        </p:spPr>
        <p:txBody>
          <a:bodyPr>
            <a:normAutofit/>
          </a:bodyPr>
          <a:lstStyle/>
          <a:p>
            <a:pPr algn="ctr"/>
            <a:r>
              <a:rPr lang="sr-Latn-ME" dirty="0"/>
              <a:t>Anatomija grkljana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4AD972-EC1C-1DF0-350B-B62E484D9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6509" y="1655806"/>
            <a:ext cx="7537620" cy="5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8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7FAF-6883-CEBF-A5CE-3604F469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Anatomija grkljana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5781E2-8BED-7A24-8225-01258AFE6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5188" y="2336800"/>
            <a:ext cx="2857500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E3946-87CC-26EE-ACD1-BAFB51B12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2179640"/>
            <a:ext cx="2663535" cy="3662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08971-BADE-9B50-D032-D4046A416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768" y="2177789"/>
            <a:ext cx="2467482" cy="3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1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465A-9F81-B485-CE29-4E20AA8A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Anatomija grkljana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F9BDF9-3A78-C5BE-BA75-55084C620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7648" y="2141838"/>
            <a:ext cx="7538864" cy="425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9186-065D-A9B4-94E2-C064A7D2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Fukcije  grkljana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E3ADA-D23F-2D16-4AF8-702EE2810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respiratorna</a:t>
            </a:r>
            <a:endParaRPr lang="sr-Latn-ME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zaštit</a:t>
            </a:r>
            <a:r>
              <a:rPr lang="sr-Latn-ME" dirty="0"/>
              <a:t>na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fonacija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220471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2374-9F24-014D-0671-3120A13B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Glasne žice i njihova uloga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3B8A62-F1E8-AC9E-0600-0AABDFC06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166" y="1351005"/>
            <a:ext cx="6221910" cy="4560217"/>
          </a:xfrm>
        </p:spPr>
        <p:txBody>
          <a:bodyPr/>
          <a:lstStyle/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Glasnice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glasnički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nabori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nalaze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unutrašnjoj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grkljana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obložena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sluznicom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oblikuje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tanka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nabora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počinju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zadnjoj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grkljana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vežu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za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štitastu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hrskavicu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Osnovnu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glasnica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glasničke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sveze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vocalia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glasnički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mišić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među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njima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glanična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pukotina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takozvana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rima glottidis. 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4C0FCE-C380-248C-D595-180FC5A73B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pecijalisticka pedijatrijska ordinacija Dr Šarac - Laringitis">
            <a:extLst>
              <a:ext uri="{FF2B5EF4-FFF2-40B4-BE49-F238E27FC236}">
                <a16:creationId xmlns:a16="http://schemas.microsoft.com/office/drawing/2014/main" id="{88A64BED-DBE1-2BCA-E0D9-47A90182D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25" y="1472483"/>
            <a:ext cx="3624421" cy="391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3ABB4-3683-6B18-6B9B-6C4A64DC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" y="4068378"/>
            <a:ext cx="594411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9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2EE42-169B-7FA5-A196-71E0423AEB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44578" y="1408670"/>
            <a:ext cx="8915400" cy="3778250"/>
          </a:xfrm>
        </p:spPr>
        <p:txBody>
          <a:bodyPr>
            <a:normAutofit lnSpcReduction="10000"/>
          </a:bodyPr>
          <a:lstStyle/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Glasnička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pukotina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žice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predstavljaju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organ za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stvaranje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nazvan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glotis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(glottis). 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stvaranja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dolazi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zatezanjem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primicanjem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odmicanjem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pravih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gla­snih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žica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dejstvom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mišića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grkljana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stvara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treperenjem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žica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(plicae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vo­cales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izdisanjem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vazduha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njegovim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prolaskom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kroz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suženu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glasničku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pukotinu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(rima glottidis). 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tome,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mišići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grkljana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svojim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dejstvom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utiču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širinu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glasnog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otvora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zategnutost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glasnih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žica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dovodi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promene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jačine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Gornji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vazdušni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putevi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ždr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duplja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</a:t>
            </a:r>
            <a:r>
              <a:rPr lang="sr-Latn-M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oblikovanje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artikulaciju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dajući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osobenu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karakteriše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govor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pojedine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Latn-M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Najaktivniji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artikulaciji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jezik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meko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nepce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koji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stvaraju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samoglasnike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suglasnike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0897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1667</TotalTime>
  <Words>1610</Words>
  <Application>Microsoft Office PowerPoint</Application>
  <PresentationFormat>Widescreen</PresentationFormat>
  <Paragraphs>156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Calibri</vt:lpstr>
      <vt:lpstr>Century Gothic</vt:lpstr>
      <vt:lpstr>Times New Roman</vt:lpstr>
      <vt:lpstr>Wingdings 3</vt:lpstr>
      <vt:lpstr>Wisp</vt:lpstr>
      <vt:lpstr>PowerPoint Presentation</vt:lpstr>
      <vt:lpstr>Uvod</vt:lpstr>
      <vt:lpstr>Položaj grkljana i glasnih žica</vt:lpstr>
      <vt:lpstr>Anatomija grkljana</vt:lpstr>
      <vt:lpstr>Anatomija grkljana</vt:lpstr>
      <vt:lpstr>Anatomija grkljana</vt:lpstr>
      <vt:lpstr>Fukcije  grkljana</vt:lpstr>
      <vt:lpstr>Glasne žice i njihova uloga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Ostali riziko-faktori</vt:lpstr>
      <vt:lpstr>Idealno akustično okruženje u učionici</vt:lpstr>
      <vt:lpstr>Simptomi</vt:lpstr>
      <vt:lpstr>Dysphonia - promuklost </vt:lpstr>
      <vt:lpstr>Funkcionalne disfonije</vt:lpstr>
      <vt:lpstr>Organske disfonije</vt:lpstr>
      <vt:lpstr>PowerPoint Presentation</vt:lpstr>
      <vt:lpstr>Hematom glasnice</vt:lpstr>
      <vt:lpstr>Čvorići glasnica</vt:lpstr>
      <vt:lpstr>Polipi glasnica </vt:lpstr>
      <vt:lpstr>Reinke-ovi edemi</vt:lpstr>
      <vt:lpstr>Kontaktni ulkus</vt:lpstr>
      <vt:lpstr>SCC glasnica</vt:lpstr>
      <vt:lpstr>Terapija </vt:lpstr>
      <vt:lpstr>Vokalna higijena</vt:lpstr>
      <vt:lpstr>Vokalna pošteda</vt:lpstr>
      <vt:lpstr>Vokalna pošteda</vt:lpstr>
      <vt:lpstr>Pitanja?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Poremećaji glasa kod prosvetnih radnika</dc:title>
  <dc:creator>Elmasa Kapetanovic</dc:creator>
  <cp:lastModifiedBy>PC</cp:lastModifiedBy>
  <cp:revision>2</cp:revision>
  <dcterms:created xsi:type="dcterms:W3CDTF">2024-04-20T15:58:44Z</dcterms:created>
  <dcterms:modified xsi:type="dcterms:W3CDTF">2024-04-25T07:37:24Z</dcterms:modified>
</cp:coreProperties>
</file>